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57" r:id="rId4"/>
    <p:sldId id="260" r:id="rId5"/>
    <p:sldId id="259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49" autoAdjust="0"/>
  </p:normalViewPr>
  <p:slideViewPr>
    <p:cSldViewPr snapToGrid="0">
      <p:cViewPr varScale="1">
        <p:scale>
          <a:sx n="58" d="100"/>
          <a:sy n="58" d="100"/>
        </p:scale>
        <p:origin x="99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jp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CC1E-D458-4089-B8CC-B17DB7892B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268074-7C67-4D0C-8A75-9C8221D674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FB19F-46F4-42F7-8F5E-F57E0040D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41FBE-A1C6-4BD9-AFF4-51AF63D62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59F02-12A8-4546-923F-E57460E02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91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FCAEC-B768-4AFD-B569-C2F8F6CA4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0E36CD-9C82-497D-8B07-2AA365476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6B8C6-62D1-4DF8-922A-F66287889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072A9-8E97-40C6-AAE8-4862205C8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AF2C3-2363-4435-A606-0FB408F60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086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E4C43F-FBEF-4A92-9316-6C295BC7CA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A8CD58-3D08-4E9E-8E46-9076A9D4FB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AB5E05-F5E6-4D8D-B49A-D18599116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E1936-4EE5-4F3C-A765-82D6ED9E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03D85F-5CBA-4362-B0A4-E38F40C8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31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80F7D-224C-4667-B6D2-1FBA72552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2327C-7838-43A5-9F2C-28A3E31A7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59DC8-FF3E-4161-BC6B-26B84A888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A21E5-DB00-4498-960B-D8E663443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BE79B-7AF7-45C1-9DF5-2BC01AFE5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086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305B5-4BF0-4C58-A89A-E46501EB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A5A6E6-D720-42EB-9B86-367255E8F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F9FAE-934C-405E-861A-94EC22F7B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5FF5C-2E82-4D83-9261-45213485D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3691A-5D78-4A2E-9544-198596159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996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49EAD-9400-47FC-906A-8547A0E60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5A756-201F-40F5-8C8D-372372D7C1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81B92-BC92-444A-AA55-CEF9597C8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2973B3-8838-4927-AB19-720766588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9E0B3-4FD7-472A-BDB4-F2CEA913A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FD2C08-BE9E-4375-8CE5-140592422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479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5C7DE-F97D-41CD-B3E2-7DDF48D78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FBEB2-9246-4368-81DF-658BFC26B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14363A-21A1-45BA-86A9-2740F98C8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693E58-412A-48F4-950A-B9CC37670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02487-A79F-4B52-9BBD-8B29898805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271177-EDD5-4736-A48F-48445F29A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5F3EF3-FE72-4918-84EB-0D3467A1E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FE59C4-B05A-4A75-888D-D2CE0D700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214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9C37F-8CE4-4A60-97E8-FD1C1466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79FCCF-71EA-4BEB-A673-CADC1C530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5041D1-02E8-4BB3-9DAE-1740AB203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7DB762-6704-4E6C-BC7B-15C79C749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441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42B446-7FE4-4190-8532-66A2C7A11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7CEF9C-4BEB-485B-A423-77044DA7D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294CE-628D-43C8-8595-A48385DFE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290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4662F-7EF3-46FB-95AC-D304A9566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A8218-A7D8-4E7B-90FC-12DA0B57B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07710E-DD3D-45DD-958C-2C1AFB1530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EA469C-2BCB-4EA6-94EA-879A1AE18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208845-64BD-4728-9BE9-D7CFE046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F9E0C-DADC-4BEE-B3D1-8B57B6EE5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7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DD10D-38C1-4617-80B6-5236FC368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263D00-0762-4010-AAFA-4234BB2B41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CBEAA3-4A54-46AA-9956-2A9CA78C87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00E55-8B26-4321-BD96-E3A20147C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698735-B9DC-4DE8-A2A9-053CDA44C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71A5E9-5005-48A3-9C5B-3790DAEF9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7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C08-98DB-4F12-B277-C58B17CC2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83C58-C952-4C45-9559-E3BD9A924A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CAB60-DEBB-4193-B012-3D01A47995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294B84-941B-485A-A3E8-C6B2C454CEE0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28ACF-16A0-47BB-B9A8-1B246D766C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72838-C995-4635-BE35-92A1616F7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76D336-9C21-4ACE-9F23-B0BA20D5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430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hyperlink" Target="https://www.remix3d.com/details/G009SV1PL65T" TargetMode="External"/><Relationship Id="rId18" Type="http://schemas.openxmlformats.org/officeDocument/2006/relationships/hyperlink" Target="https://simplemaps.com/data/us-cities" TargetMode="External"/><Relationship Id="rId3" Type="http://schemas.openxmlformats.org/officeDocument/2006/relationships/hyperlink" Target="https://www.remix3d.com/details/G009STZ50DWZ" TargetMode="External"/><Relationship Id="rId7" Type="http://schemas.microsoft.com/office/2007/relationships/hdphoto" Target="../media/hdphoto1.wdp"/><Relationship Id="rId12" Type="http://schemas.microsoft.com/office/2017/06/relationships/model3d" Target="../media/model3d2.glb"/><Relationship Id="rId17" Type="http://schemas.openxmlformats.org/officeDocument/2006/relationships/hyperlink" Target="https://www.mufon.com/track-ufos.html" TargetMode="External"/><Relationship Id="rId2" Type="http://schemas.microsoft.com/office/2017/06/relationships/model3d" Target="../media/model3d1.glb"/><Relationship Id="rId16" Type="http://schemas.openxmlformats.org/officeDocument/2006/relationships/hyperlink" Target="https://github.com/cynderino/FRL_Project2.git" TargetMode="External"/><Relationship Id="rId20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7.png"/><Relationship Id="rId5" Type="http://schemas.openxmlformats.org/officeDocument/2006/relationships/image" Target="../media/image2.png"/><Relationship Id="rId15" Type="http://schemas.openxmlformats.org/officeDocument/2006/relationships/image" Target="../media/image8.png"/><Relationship Id="rId10" Type="http://schemas.openxmlformats.org/officeDocument/2006/relationships/image" Target="../media/image6.svg"/><Relationship Id="rId19" Type="http://schemas.openxmlformats.org/officeDocument/2006/relationships/hyperlink" Target="https://public.opendatasoft.com/explore/dataset/military-bases/table/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mufon.com/track-ufos.html" TargetMode="Externa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ufon.com/track-ufos.html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8F75C-E61C-4235-ABB6-D5EC341F0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208255"/>
            <a:ext cx="12192000" cy="822960"/>
          </a:xfrm>
        </p:spPr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dates, region, or other influences effect the number or type of sightings?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sightings differ by state?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DF222F8-402F-4F77-B75D-AE5D182FBC83}"/>
              </a:ext>
            </a:extLst>
          </p:cNvPr>
          <p:cNvSpPr txBox="1">
            <a:spLocks/>
          </p:cNvSpPr>
          <p:nvPr/>
        </p:nvSpPr>
        <p:spPr>
          <a:xfrm>
            <a:off x="-7620" y="4414387"/>
            <a:ext cx="12207240" cy="9239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rgbClr val="00FF00"/>
                </a:solidFill>
                <a:latin typeface="Arial Black" panose="020B0A04020102020204" pitchFamily="34" charset="0"/>
              </a:rPr>
              <a:t>Topic: UFO sightings in 2018 across the Continental USA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461B793-0AD5-4FF6-B977-D07B8276CFC6}"/>
              </a:ext>
            </a:extLst>
          </p:cNvPr>
          <p:cNvGrpSpPr/>
          <p:nvPr/>
        </p:nvGrpSpPr>
        <p:grpSpPr>
          <a:xfrm>
            <a:off x="1879586" y="378768"/>
            <a:ext cx="7929771" cy="1607685"/>
            <a:chOff x="1780231" y="433360"/>
            <a:chExt cx="8158573" cy="160768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EEE2BCD-2BF4-4DA0-B7B9-B73FCD66035A}"/>
                </a:ext>
              </a:extLst>
            </p:cNvPr>
            <p:cNvSpPr/>
            <p:nvPr/>
          </p:nvSpPr>
          <p:spPr>
            <a:xfrm>
              <a:off x="5977886" y="717606"/>
              <a:ext cx="3960918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API Call &amp; Flask</a:t>
              </a:r>
            </a:p>
            <a:p>
              <a:r>
                <a:rPr lang="en-US" sz="20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Dashboard (HTML/CSS/JS)</a:t>
              </a:r>
            </a:p>
            <a:p>
              <a:r>
                <a:rPr lang="en-US" sz="20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Flask/</a:t>
              </a:r>
              <a:r>
                <a:rPr lang="en-US" sz="2000" dirty="0" err="1">
                  <a:solidFill>
                    <a:srgbClr val="00B0F0"/>
                  </a:solidFill>
                  <a:latin typeface="Arial Black" panose="020B0A04020102020204" pitchFamily="34" charset="0"/>
                </a:rPr>
                <a:t>SQLAlchemy</a:t>
              </a:r>
              <a:endParaRPr lang="en-US" sz="2000" dirty="0">
                <a:solidFill>
                  <a:srgbClr val="00B0F0"/>
                </a:solidFill>
                <a:latin typeface="Arial Black" panose="020B0A04020102020204" pitchFamily="34" charset="0"/>
              </a:endParaRPr>
            </a:p>
            <a:p>
              <a:r>
                <a:rPr lang="en-US" sz="20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Data Munging &amp; SQL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A780DB6-5B37-48EB-BCE1-5DA9DBD9FDDA}"/>
                </a:ext>
              </a:extLst>
            </p:cNvPr>
            <p:cNvSpPr/>
            <p:nvPr/>
          </p:nvSpPr>
          <p:spPr>
            <a:xfrm>
              <a:off x="1780231" y="717606"/>
              <a:ext cx="3960918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0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Christiane de </a:t>
              </a:r>
              <a:r>
                <a:rPr lang="en-US" sz="2000" dirty="0" err="1">
                  <a:solidFill>
                    <a:srgbClr val="00B0F0"/>
                  </a:solidFill>
                  <a:latin typeface="Arial Black" panose="020B0A04020102020204" pitchFamily="34" charset="0"/>
                </a:rPr>
                <a:t>Caula</a:t>
              </a:r>
              <a:r>
                <a:rPr lang="en-US" sz="20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 </a:t>
              </a:r>
            </a:p>
            <a:p>
              <a:pPr algn="r"/>
              <a:r>
                <a:rPr lang="en-US" sz="20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Anna Alvarez</a:t>
              </a:r>
            </a:p>
            <a:p>
              <a:pPr algn="r"/>
              <a:r>
                <a:rPr lang="en-US" sz="20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Christine Mitchell</a:t>
              </a:r>
            </a:p>
            <a:p>
              <a:pPr algn="r"/>
              <a:r>
                <a:rPr lang="en-US" sz="20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Cindy Pappas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73C827-F30B-4C62-82DE-4EC5BE028F26}"/>
                </a:ext>
              </a:extLst>
            </p:cNvPr>
            <p:cNvSpPr txBox="1"/>
            <p:nvPr/>
          </p:nvSpPr>
          <p:spPr>
            <a:xfrm>
              <a:off x="4504021" y="433360"/>
              <a:ext cx="14738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TEAM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E9D3F9A-CD34-43DA-988C-C70ECD90170F}"/>
              </a:ext>
            </a:extLst>
          </p:cNvPr>
          <p:cNvSpPr/>
          <p:nvPr/>
        </p:nvSpPr>
        <p:spPr>
          <a:xfrm>
            <a:off x="5959521" y="378768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RESPONSIBILITIES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29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AC7601-5CA0-4CC2-A6DB-7D6DBB9663CF}"/>
              </a:ext>
            </a:extLst>
          </p:cNvPr>
          <p:cNvSpPr/>
          <p:nvPr/>
        </p:nvSpPr>
        <p:spPr>
          <a:xfrm>
            <a:off x="6732529" y="342985"/>
            <a:ext cx="5333187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400" dirty="0">
                <a:solidFill>
                  <a:srgbClr val="00B0F0"/>
                </a:solidFill>
                <a:latin typeface="Arial Black" panose="020B0A04020102020204" pitchFamily="34" charset="0"/>
              </a:rPr>
              <a:t>INTERGALACTIC</a:t>
            </a:r>
          </a:p>
          <a:p>
            <a:pPr algn="r"/>
            <a:r>
              <a:rPr lang="en-US" sz="4400" dirty="0">
                <a:solidFill>
                  <a:srgbClr val="00FF00"/>
                </a:solidFill>
                <a:latin typeface="Arial Black" panose="020B0A04020102020204" pitchFamily="34" charset="0"/>
              </a:rPr>
              <a:t>INTERACTIVE </a:t>
            </a:r>
          </a:p>
          <a:p>
            <a:pPr algn="r"/>
            <a:r>
              <a:rPr lang="en-US" sz="4400" dirty="0">
                <a:solidFill>
                  <a:srgbClr val="00FF00"/>
                </a:solidFill>
                <a:latin typeface="Arial Black" panose="020B0A04020102020204" pitchFamily="34" charset="0"/>
              </a:rPr>
              <a:t>DASHBOARD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Model 4" descr="Alien">
                <a:extLst>
                  <a:ext uri="{FF2B5EF4-FFF2-40B4-BE49-F238E27FC236}">
                    <a16:creationId xmlns:a16="http://schemas.microsoft.com/office/drawing/2014/main" id="{7C232792-6643-4713-9A46-9D3BFA1344D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83139492"/>
                  </p:ext>
                </p:extLst>
              </p:nvPr>
            </p:nvGraphicFramePr>
            <p:xfrm>
              <a:off x="3355948" y="-17004"/>
              <a:ext cx="2823678" cy="4572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823678" cy="4572000"/>
                    </a:xfrm>
                    <a:prstGeom prst="rect">
                      <a:avLst/>
                    </a:prstGeom>
                  </am3d:spPr>
                  <am3d:camera>
                    <am3d:pos x="0" y="0" z="6100305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53124" d="1000000"/>
                    <am3d:preTrans dx="0" dy="-2" dz="-17999995"/>
                    <am3d:scale>
                      <am3d:sx n="1000000" d="1000000"/>
                      <am3d:sy n="1000000" d="1000000"/>
                      <am3d:sz n="1000000" d="1000000"/>
                    </am3d:scale>
                    <am3d:rot ax="1230958" ay="2330784" az="792513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564041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Model 4" descr="Alien">
                <a:extLst>
                  <a:ext uri="{FF2B5EF4-FFF2-40B4-BE49-F238E27FC236}">
                    <a16:creationId xmlns:a16="http://schemas.microsoft.com/office/drawing/2014/main" id="{7C232792-6643-4713-9A46-9D3BFA1344D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55948" y="-17004"/>
                <a:ext cx="2823678" cy="45720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 descr="A close up of an animal&#10;&#10;Description automatically generated">
            <a:extLst>
              <a:ext uri="{FF2B5EF4-FFF2-40B4-BE49-F238E27FC236}">
                <a16:creationId xmlns:a16="http://schemas.microsoft.com/office/drawing/2014/main" id="{35A15A1C-0632-485A-86E4-D089E5ADDDE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167" b="93000" l="2500" r="95400">
                        <a14:foregroundMark x1="7000" y1="12333" x2="7000" y2="12333"/>
                        <a14:foregroundMark x1="7000" y1="12333" x2="7000" y2="12333"/>
                        <a14:foregroundMark x1="7000" y1="12333" x2="7000" y2="12333"/>
                        <a14:foregroundMark x1="3600" y1="12333" x2="3600" y2="12333"/>
                        <a14:foregroundMark x1="3600" y1="12333" x2="3600" y2="12333"/>
                        <a14:foregroundMark x1="41700" y1="9167" x2="41700" y2="9167"/>
                        <a14:foregroundMark x1="41700" y1="9167" x2="41700" y2="9167"/>
                        <a14:foregroundMark x1="95400" y1="16167" x2="95400" y2="16167"/>
                        <a14:foregroundMark x1="95400" y1="16167" x2="95400" y2="16167"/>
                        <a14:foregroundMark x1="75200" y1="90417" x2="75200" y2="90417"/>
                        <a14:foregroundMark x1="75200" y1="90417" x2="75200" y2="90417"/>
                        <a14:foregroundMark x1="74050" y1="92333" x2="74050" y2="92333"/>
                        <a14:foregroundMark x1="74050" y1="93000" x2="74050" y2="93000"/>
                        <a14:foregroundMark x1="74500" y1="92333" x2="74500" y2="92333"/>
                        <a14:foregroundMark x1="3050" y1="32333" x2="3050" y2="32333"/>
                        <a14:foregroundMark x1="2500" y1="11667" x2="2500" y2="11667"/>
                        <a14:backgroundMark x1="64400" y1="22333" x2="64400" y2="22333"/>
                        <a14:backgroundMark x1="87450" y1="39167" x2="87450" y2="39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41" y="2758657"/>
            <a:ext cx="2924280" cy="1754568"/>
          </a:xfrm>
          <a:prstGeom prst="rect">
            <a:avLst/>
          </a:prstGeom>
        </p:spPr>
      </p:pic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6B52F9E8-063D-4C2F-8950-D29CB21AFA2B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03" y="4427335"/>
            <a:ext cx="3409950" cy="170497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5C977528-B9AD-4622-B45F-8C4EB918D49A}"/>
              </a:ext>
            </a:extLst>
          </p:cNvPr>
          <p:cNvGrpSpPr/>
          <p:nvPr/>
        </p:nvGrpSpPr>
        <p:grpSpPr>
          <a:xfrm>
            <a:off x="283257" y="-462172"/>
            <a:ext cx="3684541" cy="3281571"/>
            <a:chOff x="283257" y="-462172"/>
            <a:chExt cx="3684541" cy="3281571"/>
          </a:xfrm>
        </p:grpSpPr>
        <p:pic>
          <p:nvPicPr>
            <p:cNvPr id="16" name="Graphic 15" descr="Cloud">
              <a:extLst>
                <a:ext uri="{FF2B5EF4-FFF2-40B4-BE49-F238E27FC236}">
                  <a16:creationId xmlns:a16="http://schemas.microsoft.com/office/drawing/2014/main" id="{4D20AC0D-4E9B-4FE9-A9E3-7D101AE98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83257" y="-462172"/>
              <a:ext cx="3684541" cy="3281571"/>
            </a:xfrm>
            <a:prstGeom prst="rect">
              <a:avLst/>
            </a:prstGeom>
          </p:spPr>
        </p:pic>
        <p:pic>
          <p:nvPicPr>
            <p:cNvPr id="14" name="Picture 13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62B5C940-FE20-44F2-A806-4ABE14370D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88041" y="977045"/>
              <a:ext cx="2924280" cy="1042255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7FAF925-FD86-4EAD-B632-1A922B6477B3}"/>
              </a:ext>
            </a:extLst>
          </p:cNvPr>
          <p:cNvSpPr txBox="1"/>
          <p:nvPr/>
        </p:nvSpPr>
        <p:spPr>
          <a:xfrm>
            <a:off x="2172271" y="5938419"/>
            <a:ext cx="1969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latin typeface="Arial Black" panose="020B0A04020102020204" pitchFamily="34" charset="0"/>
              </a:rPr>
              <a:t>Bar Chart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05055A-6320-4570-8507-A6A6714E6A78}"/>
              </a:ext>
            </a:extLst>
          </p:cNvPr>
          <p:cNvSpPr txBox="1"/>
          <p:nvPr/>
        </p:nvSpPr>
        <p:spPr>
          <a:xfrm>
            <a:off x="2022143" y="1950021"/>
            <a:ext cx="18162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latin typeface="Arial Black" panose="020B0A04020102020204" pitchFamily="34" charset="0"/>
              </a:rPr>
              <a:t>Word Cloud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E1A533-3E25-46DD-A786-50E2102F6F2E}"/>
              </a:ext>
            </a:extLst>
          </p:cNvPr>
          <p:cNvSpPr txBox="1"/>
          <p:nvPr/>
        </p:nvSpPr>
        <p:spPr>
          <a:xfrm>
            <a:off x="914150" y="2667123"/>
            <a:ext cx="1474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latin typeface="Arial Black" panose="020B0A04020102020204" pitchFamily="34" charset="0"/>
              </a:rPr>
              <a:t>Heat Map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7" name="3D Model 26" descr="alien">
                <a:extLst>
                  <a:ext uri="{FF2B5EF4-FFF2-40B4-BE49-F238E27FC236}">
                    <a16:creationId xmlns:a16="http://schemas.microsoft.com/office/drawing/2014/main" id="{DC743417-8482-4B50-A53A-584903087ED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22809382"/>
                  </p:ext>
                </p:extLst>
              </p:nvPr>
            </p:nvGraphicFramePr>
            <p:xfrm>
              <a:off x="6123272" y="2005084"/>
              <a:ext cx="1276605" cy="2194612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1276605" cy="2194612"/>
                    </a:xfrm>
                    <a:prstGeom prst="rect">
                      <a:avLst/>
                    </a:prstGeom>
                  </am3d:spPr>
                  <am3d:camera>
                    <am3d:pos x="0" y="0" z="577816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967837" d="1000000"/>
                    <am3d:preTrans dx="-779643" dy="-1799149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51111" ay="361422" az="47613"/>
                    <am3d:postTrans dx="0" dy="0" dz="0"/>
                  </am3d:trans>
                  <am3d:attrSrcUrl r:id="rId13"/>
                  <am3d:raster rName="Office3DRenderer" rVer="16.0.8326">
                    <am3d:blip r:embed="rId14"/>
                  </am3d:raster>
                  <am3d:objViewport viewportSz="27205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7" name="3D Model 26" descr="alien">
                <a:extLst>
                  <a:ext uri="{FF2B5EF4-FFF2-40B4-BE49-F238E27FC236}">
                    <a16:creationId xmlns:a16="http://schemas.microsoft.com/office/drawing/2014/main" id="{DC743417-8482-4B50-A53A-584903087E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123272" y="2005084"/>
                <a:ext cx="1276605" cy="2194612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0EA3C374-5915-4B2B-9675-033C13339196}"/>
              </a:ext>
            </a:extLst>
          </p:cNvPr>
          <p:cNvSpPr txBox="1"/>
          <p:nvPr/>
        </p:nvSpPr>
        <p:spPr>
          <a:xfrm>
            <a:off x="204203" y="636830"/>
            <a:ext cx="457200" cy="457200"/>
          </a:xfrm>
          <a:prstGeom prst="flowChartConnector">
            <a:avLst/>
          </a:prstGeom>
          <a:noFill/>
          <a:ln w="38100">
            <a:solidFill>
              <a:srgbClr val="00FF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92C876-FA3E-463C-AA17-28AF86C03F53}"/>
              </a:ext>
            </a:extLst>
          </p:cNvPr>
          <p:cNvSpPr txBox="1"/>
          <p:nvPr/>
        </p:nvSpPr>
        <p:spPr>
          <a:xfrm>
            <a:off x="230841" y="2715744"/>
            <a:ext cx="457200" cy="457200"/>
          </a:xfrm>
          <a:prstGeom prst="flowChartConnector">
            <a:avLst/>
          </a:prstGeom>
          <a:noFill/>
          <a:ln w="38100">
            <a:solidFill>
              <a:srgbClr val="00FF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ADF64F-3FF9-4BDC-A298-6D1D79650567}"/>
              </a:ext>
            </a:extLst>
          </p:cNvPr>
          <p:cNvSpPr txBox="1"/>
          <p:nvPr/>
        </p:nvSpPr>
        <p:spPr>
          <a:xfrm>
            <a:off x="230841" y="4628459"/>
            <a:ext cx="457200" cy="457200"/>
          </a:xfrm>
          <a:prstGeom prst="flowChartConnector">
            <a:avLst/>
          </a:prstGeom>
          <a:noFill/>
          <a:ln w="38100">
            <a:solidFill>
              <a:srgbClr val="00FF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428A14F-055B-42A2-95F0-B813E4E656B3}"/>
              </a:ext>
            </a:extLst>
          </p:cNvPr>
          <p:cNvSpPr/>
          <p:nvPr/>
        </p:nvSpPr>
        <p:spPr>
          <a:xfrm>
            <a:off x="4142015" y="4589004"/>
            <a:ext cx="8488905" cy="1831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GitHub Repo:</a:t>
            </a:r>
            <a:r>
              <a:rPr lang="en-US" sz="1600" dirty="0">
                <a:solidFill>
                  <a:srgbClr val="00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16"/>
              </a:rPr>
              <a:t>https://github.com/cynderino/FRL_Project2.git</a:t>
            </a:r>
            <a:endParaRPr lang="en-US" sz="1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5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rgbClr val="00FF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Datasets Used: </a:t>
            </a:r>
            <a:endParaRPr lang="en-US" sz="1600" dirty="0">
              <a:solidFill>
                <a:srgbClr val="00FF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b="1" dirty="0">
                <a:solidFill>
                  <a:srgbClr val="00FF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MUFON </a:t>
            </a:r>
            <a:r>
              <a:rPr lang="en-US" sz="1600" dirty="0">
                <a:solidFill>
                  <a:srgbClr val="00FF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1600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17"/>
              </a:rPr>
              <a:t>https://www.mufon.com/track-ufos.html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(data queries pulled into a csv)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b="1" dirty="0" err="1">
                <a:solidFill>
                  <a:srgbClr val="00FF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Simplemaps</a:t>
            </a:r>
            <a:r>
              <a:rPr lang="en-US" sz="1600" b="1" dirty="0">
                <a:solidFill>
                  <a:srgbClr val="00FF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solidFill>
                  <a:srgbClr val="00FF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1600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18"/>
              </a:rPr>
              <a:t>https://simplemaps.com/data/us-cities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(csv)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b="1" dirty="0">
                <a:solidFill>
                  <a:srgbClr val="00FF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Military Bases (API) </a:t>
            </a:r>
            <a:r>
              <a:rPr lang="en-US" sz="1600" dirty="0">
                <a:solidFill>
                  <a:srgbClr val="00FF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1600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19"/>
              </a:rPr>
              <a:t>https://public.opendatasoft.com/explore/dataset/military-bases/table/</a:t>
            </a:r>
            <a:endParaRPr lang="en-US" sz="16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Picture 3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EABE01-E24B-4EB9-85F0-BE484D9CA207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577" y="2416589"/>
            <a:ext cx="4265992" cy="18531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6D97AE75-D79B-4ABE-B06F-A9B983B7EBDE}"/>
              </a:ext>
            </a:extLst>
          </p:cNvPr>
          <p:cNvSpPr txBox="1"/>
          <p:nvPr/>
        </p:nvSpPr>
        <p:spPr>
          <a:xfrm>
            <a:off x="7399877" y="3251316"/>
            <a:ext cx="1404954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>
                <a:latin typeface="Arial Black" panose="020B0A04020102020204" pitchFamily="34" charset="0"/>
              </a:rPr>
              <a:t>User-driven drop down menu</a:t>
            </a:r>
          </a:p>
        </p:txBody>
      </p:sp>
      <p:sp>
        <p:nvSpPr>
          <p:cNvPr id="36" name="Rectangle: Diagonal Corners Rounded 35">
            <a:extLst>
              <a:ext uri="{FF2B5EF4-FFF2-40B4-BE49-F238E27FC236}">
                <a16:creationId xmlns:a16="http://schemas.microsoft.com/office/drawing/2014/main" id="{24148162-4D6E-43BB-964A-5890FFD3D9D5}"/>
              </a:ext>
            </a:extLst>
          </p:cNvPr>
          <p:cNvSpPr/>
          <p:nvPr/>
        </p:nvSpPr>
        <p:spPr>
          <a:xfrm>
            <a:off x="7399877" y="3172944"/>
            <a:ext cx="1447656" cy="817036"/>
          </a:xfrm>
          <a:prstGeom prst="round2DiagRect">
            <a:avLst/>
          </a:prstGeom>
          <a:noFill/>
          <a:ln w="28575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92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EED9EDC-076A-4C81-B309-544F0449D7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4" y="1714212"/>
            <a:ext cx="12161520" cy="2201655"/>
          </a:xfrm>
          <a:prstGeom prst="rect">
            <a:avLst/>
          </a:prstGeom>
        </p:spPr>
      </p:pic>
      <p:pic>
        <p:nvPicPr>
          <p:cNvPr id="16" name="Graphic 15" descr="Cloud">
            <a:extLst>
              <a:ext uri="{FF2B5EF4-FFF2-40B4-BE49-F238E27FC236}">
                <a16:creationId xmlns:a16="http://schemas.microsoft.com/office/drawing/2014/main" id="{EE53707A-BF6F-4F29-B921-59C2BAA6BA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31289" y="-528992"/>
            <a:ext cx="3684541" cy="3281571"/>
          </a:xfrm>
          <a:prstGeom prst="rect">
            <a:avLst/>
          </a:prstGeom>
        </p:spPr>
      </p:pic>
      <p:pic>
        <p:nvPicPr>
          <p:cNvPr id="17" name="Graphic 16" descr="Cloud">
            <a:extLst>
              <a:ext uri="{FF2B5EF4-FFF2-40B4-BE49-F238E27FC236}">
                <a16:creationId xmlns:a16="http://schemas.microsoft.com/office/drawing/2014/main" id="{9C9FFDB2-D2EE-4037-8065-A670279479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9313" y="167050"/>
            <a:ext cx="2121510" cy="1889485"/>
          </a:xfrm>
          <a:prstGeom prst="rect">
            <a:avLst/>
          </a:prstGeom>
        </p:spPr>
      </p:pic>
      <p:pic>
        <p:nvPicPr>
          <p:cNvPr id="18" name="Graphic 17" descr="Cloud">
            <a:extLst>
              <a:ext uri="{FF2B5EF4-FFF2-40B4-BE49-F238E27FC236}">
                <a16:creationId xmlns:a16="http://schemas.microsoft.com/office/drawing/2014/main" id="{A73C514F-8D42-41D5-B50A-77267F1E14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49690" y="-903949"/>
            <a:ext cx="7483747" cy="666526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8E85D1E-4D4A-4019-9724-AE3AE60CF649}"/>
              </a:ext>
            </a:extLst>
          </p:cNvPr>
          <p:cNvSpPr txBox="1"/>
          <p:nvPr/>
        </p:nvSpPr>
        <p:spPr>
          <a:xfrm>
            <a:off x="3199958" y="5433278"/>
            <a:ext cx="57920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377950" algn="l"/>
              </a:tabLst>
            </a:pPr>
            <a:r>
              <a:rPr lang="en-US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 Library: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JavaScript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Wordclouds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|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ZingChart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tabLst>
                <a:tab pos="1377950" algn="l"/>
              </a:tabLst>
            </a:pPr>
            <a:r>
              <a:rPr lang="en-US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Dataset: 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https://www.mufon.com/track-ufos.html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4825" lvl="4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2018 UFO Sighting Reports (3252)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4D3C99C-234F-48B2-8C10-2FB54E869A2C}"/>
              </a:ext>
            </a:extLst>
          </p:cNvPr>
          <p:cNvSpPr/>
          <p:nvPr/>
        </p:nvSpPr>
        <p:spPr>
          <a:xfrm>
            <a:off x="2505658" y="4325296"/>
            <a:ext cx="718068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b="1" dirty="0">
                <a:solidFill>
                  <a:srgbClr val="00B0F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WORD CLOUD</a:t>
            </a:r>
          </a:p>
        </p:txBody>
      </p:sp>
    </p:spTree>
    <p:extLst>
      <p:ext uri="{BB962C8B-B14F-4D97-AF65-F5344CB8AC3E}">
        <p14:creationId xmlns:p14="http://schemas.microsoft.com/office/powerpoint/2010/main" val="3748205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ree, indoor&#10;&#10;Description automatically generated">
            <a:extLst>
              <a:ext uri="{FF2B5EF4-FFF2-40B4-BE49-F238E27FC236}">
                <a16:creationId xmlns:a16="http://schemas.microsoft.com/office/drawing/2014/main" id="{4304209C-0200-47D7-B0D7-CF5D426A36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5" b="5910"/>
          <a:stretch/>
        </p:blipFill>
        <p:spPr>
          <a:xfrm>
            <a:off x="-1" y="-28"/>
            <a:ext cx="12192000" cy="68559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26E4C9-B640-4AF8-9999-5499EA78B77D}"/>
              </a:ext>
            </a:extLst>
          </p:cNvPr>
          <p:cNvSpPr txBox="1"/>
          <p:nvPr/>
        </p:nvSpPr>
        <p:spPr>
          <a:xfrm>
            <a:off x="458252" y="3476694"/>
            <a:ext cx="7260507" cy="21751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 dirty="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rPr>
              <a:t>HEAT MAP</a:t>
            </a:r>
          </a:p>
          <a:p>
            <a:pPr marL="342900" indent="-3429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3600" kern="1200" dirty="0">
                <a:solidFill>
                  <a:srgbClr val="00FF00"/>
                </a:solidFill>
                <a:latin typeface="Arial Black" panose="020B0A04020102020204" pitchFamily="34" charset="0"/>
                <a:ea typeface="+mj-ea"/>
                <a:cs typeface="+mj-cs"/>
              </a:rPr>
              <a:t>Clusters: UFO Sightings</a:t>
            </a:r>
          </a:p>
          <a:p>
            <a:pPr marL="342900" indent="-3429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3600" kern="1200" dirty="0">
                <a:solidFill>
                  <a:srgbClr val="00B0F0"/>
                </a:solidFill>
                <a:latin typeface="Arial Black" panose="020B0A04020102020204" pitchFamily="34" charset="0"/>
                <a:ea typeface="+mj-ea"/>
                <a:cs typeface="+mj-cs"/>
              </a:rPr>
              <a:t>Pinpoints: Military Bases</a:t>
            </a:r>
          </a:p>
        </p:txBody>
      </p:sp>
      <p:sp>
        <p:nvSpPr>
          <p:cNvPr id="23" name="Freeform: Shape 18">
            <a:extLst>
              <a:ext uri="{FF2B5EF4-FFF2-40B4-BE49-F238E27FC236}">
                <a16:creationId xmlns:a16="http://schemas.microsoft.com/office/drawing/2014/main" id="{E26B9EF5-5D92-4AC7-BC55-FC5C4C98E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6199" y="548"/>
            <a:ext cx="4349752" cy="3142889"/>
          </a:xfrm>
          <a:custGeom>
            <a:avLst/>
            <a:gdLst>
              <a:gd name="connsiteX0" fmla="*/ 229420 w 4349752"/>
              <a:gd name="connsiteY0" fmla="*/ 0 h 3142889"/>
              <a:gd name="connsiteX1" fmla="*/ 4120333 w 4349752"/>
              <a:gd name="connsiteY1" fmla="*/ 0 h 3142889"/>
              <a:gd name="connsiteX2" fmla="*/ 4178840 w 4349752"/>
              <a:gd name="connsiteY2" fmla="*/ 121453 h 3142889"/>
              <a:gd name="connsiteX3" fmla="*/ 4349752 w 4349752"/>
              <a:gd name="connsiteY3" fmla="*/ 968013 h 3142889"/>
              <a:gd name="connsiteX4" fmla="*/ 2174876 w 4349752"/>
              <a:gd name="connsiteY4" fmla="*/ 3142889 h 3142889"/>
              <a:gd name="connsiteX5" fmla="*/ 0 w 4349752"/>
              <a:gd name="connsiteY5" fmla="*/ 968013 h 3142889"/>
              <a:gd name="connsiteX6" fmla="*/ 170913 w 4349752"/>
              <a:gd name="connsiteY6" fmla="*/ 121453 h 314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9752" h="3142889">
                <a:moveTo>
                  <a:pt x="229420" y="0"/>
                </a:moveTo>
                <a:lnTo>
                  <a:pt x="4120333" y="0"/>
                </a:lnTo>
                <a:lnTo>
                  <a:pt x="4178840" y="121453"/>
                </a:lnTo>
                <a:cubicBezTo>
                  <a:pt x="4288894" y="381652"/>
                  <a:pt x="4349752" y="667725"/>
                  <a:pt x="4349752" y="968013"/>
                </a:cubicBezTo>
                <a:cubicBezTo>
                  <a:pt x="4349752" y="2169164"/>
                  <a:pt x="3376027" y="3142889"/>
                  <a:pt x="2174876" y="3142889"/>
                </a:cubicBezTo>
                <a:cubicBezTo>
                  <a:pt x="973725" y="3142889"/>
                  <a:pt x="0" y="2169164"/>
                  <a:pt x="0" y="968013"/>
                </a:cubicBezTo>
                <a:cubicBezTo>
                  <a:pt x="0" y="667725"/>
                  <a:pt x="60858" y="381652"/>
                  <a:pt x="170913" y="12145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0">
            <a:extLst>
              <a:ext uri="{FF2B5EF4-FFF2-40B4-BE49-F238E27FC236}">
                <a16:creationId xmlns:a16="http://schemas.microsoft.com/office/drawing/2014/main" id="{F05C5575-0F07-43D0-AE78-81EAA8E67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3759" y="1421356"/>
            <a:ext cx="4538241" cy="5436644"/>
          </a:xfrm>
          <a:custGeom>
            <a:avLst/>
            <a:gdLst>
              <a:gd name="connsiteX0" fmla="*/ 3084645 w 4538241"/>
              <a:gd name="connsiteY0" fmla="*/ 0 h 5436644"/>
              <a:gd name="connsiteX1" fmla="*/ 4285328 w 4538241"/>
              <a:gd name="connsiteY1" fmla="*/ 242407 h 5436644"/>
              <a:gd name="connsiteX2" fmla="*/ 4538241 w 4538241"/>
              <a:gd name="connsiteY2" fmla="*/ 364242 h 5436644"/>
              <a:gd name="connsiteX3" fmla="*/ 4538241 w 4538241"/>
              <a:gd name="connsiteY3" fmla="*/ 5436644 h 5436644"/>
              <a:gd name="connsiteX4" fmla="*/ 1091428 w 4538241"/>
              <a:gd name="connsiteY4" fmla="*/ 5436644 h 5436644"/>
              <a:gd name="connsiteX5" fmla="*/ 903472 w 4538241"/>
              <a:gd name="connsiteY5" fmla="*/ 5265818 h 5436644"/>
              <a:gd name="connsiteX6" fmla="*/ 0 w 4538241"/>
              <a:gd name="connsiteY6" fmla="*/ 3084645 h 5436644"/>
              <a:gd name="connsiteX7" fmla="*/ 3084645 w 4538241"/>
              <a:gd name="connsiteY7" fmla="*/ 0 h 543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38241" h="5436644">
                <a:moveTo>
                  <a:pt x="3084645" y="0"/>
                </a:moveTo>
                <a:cubicBezTo>
                  <a:pt x="3510546" y="0"/>
                  <a:pt x="3916286" y="86315"/>
                  <a:pt x="4285328" y="242407"/>
                </a:cubicBezTo>
                <a:lnTo>
                  <a:pt x="4538241" y="364242"/>
                </a:lnTo>
                <a:lnTo>
                  <a:pt x="4538241" y="5436644"/>
                </a:lnTo>
                <a:lnTo>
                  <a:pt x="1091428" y="5436644"/>
                </a:lnTo>
                <a:lnTo>
                  <a:pt x="903472" y="5265818"/>
                </a:lnTo>
                <a:cubicBezTo>
                  <a:pt x="345261" y="4707608"/>
                  <a:pt x="0" y="3936446"/>
                  <a:pt x="0" y="3084645"/>
                </a:cubicBezTo>
                <a:cubicBezTo>
                  <a:pt x="0" y="1381043"/>
                  <a:pt x="1381043" y="0"/>
                  <a:pt x="308464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C7B9C68-E9EE-433C-9C55-32B660B2F6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2"/>
          <a:stretch/>
        </p:blipFill>
        <p:spPr>
          <a:xfrm>
            <a:off x="3639395" y="10"/>
            <a:ext cx="4023360" cy="2980230"/>
          </a:xfrm>
          <a:custGeom>
            <a:avLst/>
            <a:gdLst>
              <a:gd name="connsiteX0" fmla="*/ 248676 w 4023360"/>
              <a:gd name="connsiteY0" fmla="*/ 0 h 2980240"/>
              <a:gd name="connsiteX1" fmla="*/ 3774684 w 4023360"/>
              <a:gd name="connsiteY1" fmla="*/ 0 h 2980240"/>
              <a:gd name="connsiteX2" fmla="*/ 3780561 w 4023360"/>
              <a:gd name="connsiteY2" fmla="*/ 9674 h 2980240"/>
              <a:gd name="connsiteX3" fmla="*/ 4023360 w 4023360"/>
              <a:gd name="connsiteY3" fmla="*/ 968560 h 2980240"/>
              <a:gd name="connsiteX4" fmla="*/ 2011680 w 4023360"/>
              <a:gd name="connsiteY4" fmla="*/ 2980240 h 2980240"/>
              <a:gd name="connsiteX5" fmla="*/ 0 w 4023360"/>
              <a:gd name="connsiteY5" fmla="*/ 968560 h 2980240"/>
              <a:gd name="connsiteX6" fmla="*/ 242799 w 4023360"/>
              <a:gd name="connsiteY6" fmla="*/ 9674 h 298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23360" h="2980240">
                <a:moveTo>
                  <a:pt x="248676" y="0"/>
                </a:moveTo>
                <a:lnTo>
                  <a:pt x="3774684" y="0"/>
                </a:lnTo>
                <a:lnTo>
                  <a:pt x="3780561" y="9674"/>
                </a:lnTo>
                <a:cubicBezTo>
                  <a:pt x="3935405" y="294716"/>
                  <a:pt x="4023360" y="621366"/>
                  <a:pt x="4023360" y="968560"/>
                </a:cubicBezTo>
                <a:cubicBezTo>
                  <a:pt x="4023360" y="2079580"/>
                  <a:pt x="3122700" y="2980240"/>
                  <a:pt x="2011680" y="2980240"/>
                </a:cubicBezTo>
                <a:cubicBezTo>
                  <a:pt x="900660" y="2980240"/>
                  <a:pt x="0" y="2079580"/>
                  <a:pt x="0" y="968560"/>
                </a:cubicBezTo>
                <a:cubicBezTo>
                  <a:pt x="0" y="621366"/>
                  <a:pt x="87955" y="294716"/>
                  <a:pt x="242799" y="9674"/>
                </a:cubicBezTo>
                <a:close/>
              </a:path>
            </a:pathLst>
          </a:custGeom>
        </p:spPr>
      </p:pic>
      <p:pic>
        <p:nvPicPr>
          <p:cNvPr id="8" name="Picture 7" descr="A picture containing tree&#10;&#10;Description automatically generated">
            <a:extLst>
              <a:ext uri="{FF2B5EF4-FFF2-40B4-BE49-F238E27FC236}">
                <a16:creationId xmlns:a16="http://schemas.microsoft.com/office/drawing/2014/main" id="{8406D545-573F-4EDA-9E29-B6C04A9C84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16904" y="1584501"/>
            <a:ext cx="4375105" cy="5273507"/>
          </a:xfrm>
          <a:custGeom>
            <a:avLst/>
            <a:gdLst>
              <a:gd name="connsiteX0" fmla="*/ 2921508 w 4375105"/>
              <a:gd name="connsiteY0" fmla="*/ 0 h 5273507"/>
              <a:gd name="connsiteX1" fmla="*/ 4314072 w 4375105"/>
              <a:gd name="connsiteY1" fmla="*/ 352611 h 5273507"/>
              <a:gd name="connsiteX2" fmla="*/ 4375105 w 4375105"/>
              <a:gd name="connsiteY2" fmla="*/ 389689 h 5273507"/>
              <a:gd name="connsiteX3" fmla="*/ 4375105 w 4375105"/>
              <a:gd name="connsiteY3" fmla="*/ 5273507 h 5273507"/>
              <a:gd name="connsiteX4" fmla="*/ 1193705 w 4375105"/>
              <a:gd name="connsiteY4" fmla="*/ 5273507 h 5273507"/>
              <a:gd name="connsiteX5" fmla="*/ 1063158 w 4375105"/>
              <a:gd name="connsiteY5" fmla="*/ 5175886 h 5273507"/>
              <a:gd name="connsiteX6" fmla="*/ 0 w 4375105"/>
              <a:gd name="connsiteY6" fmla="*/ 2921508 h 5273507"/>
              <a:gd name="connsiteX7" fmla="*/ 2921508 w 4375105"/>
              <a:gd name="connsiteY7" fmla="*/ 0 h 5273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75105" h="5273507">
                <a:moveTo>
                  <a:pt x="2921508" y="0"/>
                </a:moveTo>
                <a:cubicBezTo>
                  <a:pt x="3425728" y="0"/>
                  <a:pt x="3900114" y="127735"/>
                  <a:pt x="4314072" y="352611"/>
                </a:cubicBezTo>
                <a:lnTo>
                  <a:pt x="4375105" y="389689"/>
                </a:lnTo>
                <a:lnTo>
                  <a:pt x="4375105" y="5273507"/>
                </a:lnTo>
                <a:lnTo>
                  <a:pt x="1193705" y="5273507"/>
                </a:lnTo>
                <a:lnTo>
                  <a:pt x="1063158" y="5175886"/>
                </a:lnTo>
                <a:cubicBezTo>
                  <a:pt x="413861" y="4640038"/>
                  <a:pt x="0" y="3829104"/>
                  <a:pt x="0" y="2921508"/>
                </a:cubicBezTo>
                <a:cubicBezTo>
                  <a:pt x="0" y="1308004"/>
                  <a:pt x="1308004" y="0"/>
                  <a:pt x="2921508" y="0"/>
                </a:cubicBezTo>
                <a:close/>
              </a:path>
            </a:pathLst>
          </a:custGeom>
        </p:spPr>
      </p:pic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92A6FD10-8FFF-40DD-9DD3-D2843C86A750}"/>
              </a:ext>
            </a:extLst>
          </p:cNvPr>
          <p:cNvSpPr/>
          <p:nvPr/>
        </p:nvSpPr>
        <p:spPr>
          <a:xfrm rot="10800000">
            <a:off x="10313829" y="3430314"/>
            <a:ext cx="300251" cy="300251"/>
          </a:xfrm>
          <a:prstGeom prst="triangle">
            <a:avLst/>
          </a:prstGeom>
          <a:solidFill>
            <a:schemeClr val="tx1"/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5238E84-FF89-467E-B01A-626E7E2D864A}"/>
              </a:ext>
            </a:extLst>
          </p:cNvPr>
          <p:cNvSpPr/>
          <p:nvPr/>
        </p:nvSpPr>
        <p:spPr>
          <a:xfrm>
            <a:off x="9823875" y="3022863"/>
            <a:ext cx="1280160" cy="548640"/>
          </a:xfrm>
          <a:prstGeom prst="roundRect">
            <a:avLst/>
          </a:prstGeom>
          <a:solidFill>
            <a:schemeClr val="tx1"/>
          </a:solidFill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 Black" panose="020B0A04020102020204" pitchFamily="34" charset="0"/>
                <a:ea typeface="Microsoft GothicNeo" panose="020B0500000101010101" pitchFamily="34" charset="-127"/>
                <a:cs typeface="Microsoft GothicNeo" panose="020B0500000101010101" pitchFamily="34" charset="-127"/>
              </a:rPr>
              <a:t>SCOTT AFB</a:t>
            </a:r>
          </a:p>
        </p:txBody>
      </p:sp>
    </p:spTree>
    <p:extLst>
      <p:ext uri="{BB962C8B-B14F-4D97-AF65-F5344CB8AC3E}">
        <p14:creationId xmlns:p14="http://schemas.microsoft.com/office/powerpoint/2010/main" val="916413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C08C628-65F1-4A1C-AB7C-6868E7242ADB}"/>
              </a:ext>
            </a:extLst>
          </p:cNvPr>
          <p:cNvGrpSpPr/>
          <p:nvPr/>
        </p:nvGrpSpPr>
        <p:grpSpPr>
          <a:xfrm>
            <a:off x="3022018" y="1847471"/>
            <a:ext cx="6147965" cy="4157542"/>
            <a:chOff x="2471492" y="1847471"/>
            <a:chExt cx="6147965" cy="4157542"/>
          </a:xfrm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556BEF4-C903-4C39-A37F-97E4CE5BEC15}"/>
                </a:ext>
              </a:extLst>
            </p:cNvPr>
            <p:cNvSpPr/>
            <p:nvPr/>
          </p:nvSpPr>
          <p:spPr>
            <a:xfrm>
              <a:off x="2471492" y="3148166"/>
              <a:ext cx="1097280" cy="2856847"/>
            </a:xfrm>
            <a:prstGeom prst="rect">
              <a:avLst/>
            </a:prstGeom>
            <a:noFill/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p3d prstMaterial="clear">
              <a:bevelT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ABC9FDE-F99A-4090-9D5F-00F7E9999E2B}"/>
                </a:ext>
              </a:extLst>
            </p:cNvPr>
            <p:cNvSpPr/>
            <p:nvPr/>
          </p:nvSpPr>
          <p:spPr>
            <a:xfrm>
              <a:off x="3736991" y="3429000"/>
              <a:ext cx="1097280" cy="2576013"/>
            </a:xfrm>
            <a:prstGeom prst="rect">
              <a:avLst/>
            </a:prstGeom>
            <a:noFill/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p3d prstMaterial="clear">
              <a:bevelT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427F413-5AE6-427C-A585-29F844CFACAC}"/>
                </a:ext>
              </a:extLst>
            </p:cNvPr>
            <p:cNvSpPr/>
            <p:nvPr/>
          </p:nvSpPr>
          <p:spPr>
            <a:xfrm>
              <a:off x="4998720" y="2793429"/>
              <a:ext cx="1097280" cy="3211584"/>
            </a:xfrm>
            <a:prstGeom prst="rect">
              <a:avLst/>
            </a:prstGeom>
            <a:noFill/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p3d prstMaterial="clear">
              <a:bevelT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BC9A5DB-C8D7-4C34-A882-98C716CB0A2E}"/>
                </a:ext>
              </a:extLst>
            </p:cNvPr>
            <p:cNvSpPr/>
            <p:nvPr/>
          </p:nvSpPr>
          <p:spPr>
            <a:xfrm>
              <a:off x="6260448" y="1847471"/>
              <a:ext cx="1097280" cy="4157542"/>
            </a:xfrm>
            <a:prstGeom prst="rect">
              <a:avLst/>
            </a:prstGeom>
            <a:noFill/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p3d prstMaterial="clear">
              <a:bevelT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F9FDF3F-00BC-455E-9581-C32AA7694EF7}"/>
                </a:ext>
              </a:extLst>
            </p:cNvPr>
            <p:cNvSpPr/>
            <p:nvPr/>
          </p:nvSpPr>
          <p:spPr>
            <a:xfrm>
              <a:off x="7522177" y="2049477"/>
              <a:ext cx="1097280" cy="3955536"/>
            </a:xfrm>
            <a:prstGeom prst="rect">
              <a:avLst/>
            </a:prstGeom>
            <a:noFill/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p3d prstMaterial="clear">
              <a:bevelT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825C935-18BE-47EA-B863-9B0C7AA2C2A6}"/>
              </a:ext>
            </a:extLst>
          </p:cNvPr>
          <p:cNvSpPr txBox="1"/>
          <p:nvPr/>
        </p:nvSpPr>
        <p:spPr>
          <a:xfrm>
            <a:off x="3554074" y="2658655"/>
            <a:ext cx="976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Arial Black" panose="020B0A04020102020204" pitchFamily="34" charset="0"/>
              </a:rPr>
              <a:t>#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1741C0D-DD96-4D7C-854A-834B9624D1D0}"/>
              </a:ext>
            </a:extLst>
          </p:cNvPr>
          <p:cNvSpPr txBox="1"/>
          <p:nvPr/>
        </p:nvSpPr>
        <p:spPr>
          <a:xfrm>
            <a:off x="4706637" y="3139642"/>
            <a:ext cx="9742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of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6FFD43-00DA-4FA0-AE00-F3C830448539}"/>
              </a:ext>
            </a:extLst>
          </p:cNvPr>
          <p:cNvSpPr txBox="1"/>
          <p:nvPr/>
        </p:nvSpPr>
        <p:spPr>
          <a:xfrm>
            <a:off x="4871879" y="1885000"/>
            <a:ext cx="24482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rial Black" panose="020B0A04020102020204" pitchFamily="34" charset="0"/>
              </a:rPr>
              <a:t>UFO</a:t>
            </a:r>
            <a:endParaRPr lang="en-US" sz="20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Sightings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8BA0BEA-B80B-469C-BB08-319C4F1D5157}"/>
              </a:ext>
            </a:extLst>
          </p:cNvPr>
          <p:cNvSpPr txBox="1"/>
          <p:nvPr/>
        </p:nvSpPr>
        <p:spPr>
          <a:xfrm>
            <a:off x="7208095" y="1556959"/>
            <a:ext cx="959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per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D5EF23-CAAC-4F2F-B6E2-49E77A2C0756}"/>
              </a:ext>
            </a:extLst>
          </p:cNvPr>
          <p:cNvSpPr txBox="1"/>
          <p:nvPr/>
        </p:nvSpPr>
        <p:spPr>
          <a:xfrm>
            <a:off x="8195199" y="1752070"/>
            <a:ext cx="109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month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B9FDE2-9166-4912-8D05-4EA8DEB5F512}"/>
              </a:ext>
            </a:extLst>
          </p:cNvPr>
          <p:cNvSpPr txBox="1"/>
          <p:nvPr/>
        </p:nvSpPr>
        <p:spPr>
          <a:xfrm>
            <a:off x="1737372" y="6246196"/>
            <a:ext cx="871725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1377950" algn="l"/>
              </a:tabLst>
            </a:pP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Dataset: 	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https://www.mufon.com/track-ufos.html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4825" lvl="4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2018 UFO Sighting Reports (3252)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CF1027-3F86-4772-857B-E16CBF24C323}"/>
              </a:ext>
            </a:extLst>
          </p:cNvPr>
          <p:cNvSpPr txBox="1"/>
          <p:nvPr/>
        </p:nvSpPr>
        <p:spPr>
          <a:xfrm rot="16200000">
            <a:off x="696501" y="3745228"/>
            <a:ext cx="39555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n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rPr>
              <a:t>BAR CHART</a:t>
            </a:r>
          </a:p>
        </p:txBody>
      </p:sp>
    </p:spTree>
    <p:extLst>
      <p:ext uri="{BB962C8B-B14F-4D97-AF65-F5344CB8AC3E}">
        <p14:creationId xmlns:p14="http://schemas.microsoft.com/office/powerpoint/2010/main" val="1546969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C7079221-F4C8-4BA0-B00C-79E64B562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147" y="3672638"/>
            <a:ext cx="4521275" cy="254321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C3C2145-D2CB-4763-9EA1-7031745055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148" y="643467"/>
            <a:ext cx="4521275" cy="254321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2BE668B-A01A-42B9-8883-10A168F105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411" y="3671316"/>
            <a:ext cx="4525977" cy="2545862"/>
          </a:xfrm>
          <a:prstGeom prst="rect">
            <a:avLst/>
          </a:prstGeom>
        </p:spPr>
      </p:pic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EB1DDC8-426C-4844-8C1F-8E19011E04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649" y="640822"/>
            <a:ext cx="4539500" cy="25534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298EC7-EFFD-4E29-BB7B-DED8F77BFEAB}"/>
              </a:ext>
            </a:extLst>
          </p:cNvPr>
          <p:cNvSpPr txBox="1"/>
          <p:nvPr/>
        </p:nvSpPr>
        <p:spPr>
          <a:xfrm>
            <a:off x="0" y="0"/>
            <a:ext cx="121998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FF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SCREENSHOTS OF ACTUAL PRODUCT</a:t>
            </a:r>
          </a:p>
        </p:txBody>
      </p:sp>
    </p:spTree>
    <p:extLst>
      <p:ext uri="{BB962C8B-B14F-4D97-AF65-F5344CB8AC3E}">
        <p14:creationId xmlns:p14="http://schemas.microsoft.com/office/powerpoint/2010/main" val="3783233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D5D7894-3BF6-4C98-B0EB-B56922EB14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3675" y="661920"/>
            <a:ext cx="2190764" cy="59436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59407B-53DD-46A8-A873-7D31F52008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00602" y="661920"/>
            <a:ext cx="2190764" cy="5943600"/>
          </a:xfrm>
          <a:prstGeom prst="rect">
            <a:avLst/>
          </a:prstGeom>
        </p:spPr>
      </p:pic>
      <p:pic>
        <p:nvPicPr>
          <p:cNvPr id="7" name="Picture 6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AC6FCC91-5363-4244-885B-6FB72A47FB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15464" y="661920"/>
            <a:ext cx="2342861" cy="594360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B4E744-9B25-4F7F-9EA5-9BE7FB67FA3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67529" y="661920"/>
            <a:ext cx="2474855" cy="5943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83B2A05-FF51-441F-B5E8-A1A9A999BEB4}"/>
              </a:ext>
            </a:extLst>
          </p:cNvPr>
          <p:cNvSpPr txBox="1"/>
          <p:nvPr/>
        </p:nvSpPr>
        <p:spPr>
          <a:xfrm>
            <a:off x="-7881" y="6223394"/>
            <a:ext cx="1219988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rial Black" panose="020B0A04020102020204" pitchFamily="34" charset="0"/>
                <a:cs typeface="Arial" panose="020B0604020202020204" pitchFamily="34" charset="0"/>
              </a:rPr>
              <a:t>SCREENSHOTS OF ACTUAL PRODUCT</a:t>
            </a:r>
          </a:p>
        </p:txBody>
      </p:sp>
    </p:spTree>
    <p:extLst>
      <p:ext uri="{BB962C8B-B14F-4D97-AF65-F5344CB8AC3E}">
        <p14:creationId xmlns:p14="http://schemas.microsoft.com/office/powerpoint/2010/main" val="3990568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189</Words>
  <Application>Microsoft Office PowerPoint</Application>
  <PresentationFormat>Widescreen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Symbol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Cindy Pappas</dc:creator>
  <cp:lastModifiedBy>Anna Alvarez</cp:lastModifiedBy>
  <cp:revision>7</cp:revision>
  <dcterms:created xsi:type="dcterms:W3CDTF">2019-02-09T09:27:46Z</dcterms:created>
  <dcterms:modified xsi:type="dcterms:W3CDTF">2019-02-09T16:02:28Z</dcterms:modified>
</cp:coreProperties>
</file>